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89" r:id="rId4"/>
    <p:sldId id="292" r:id="rId5"/>
    <p:sldId id="299" r:id="rId6"/>
    <p:sldId id="298" r:id="rId7"/>
    <p:sldId id="290" r:id="rId8"/>
    <p:sldId id="294" r:id="rId9"/>
    <p:sldId id="295" r:id="rId10"/>
    <p:sldId id="296" r:id="rId11"/>
    <p:sldId id="265" r:id="rId12"/>
    <p:sldId id="286" r:id="rId13"/>
    <p:sldId id="287" r:id="rId14"/>
    <p:sldId id="297" r:id="rId15"/>
    <p:sldId id="262" r:id="rId16"/>
    <p:sldId id="293" r:id="rId17"/>
    <p:sldId id="282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hyperlink" Target="https://github.com/svishwa/crowdcount-mcn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1906.07538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hyperlink" Target="https://github.com/val-iisc/lsc-cn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hyperlink" Target="https://github.com/val-iisc/lsc-cn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pdf/1912.0231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vilbert.cloudcv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ilbert.cloudcv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inslab.com/wp-content/uploads/2019/03/2019_3_7_1.pdf" TargetMode="External"/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1912.02315" TargetMode="External"/><Relationship Id="rId4" Type="http://schemas.openxmlformats.org/officeDocument/2006/relationships/hyperlink" Target="https://arxiv.org/abs/1906.0753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arxiv.org/pdf/1804.02767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cinslab.com/wp-content/uploads/2019/03/2019_3_7_1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github.com/leviome/human_count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hyperlink" Target="https://github.com/leviome/human_count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hyperlink" Target="https://github.com/svishwa/crowdcount-mcn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智能视频分析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2020</a:t>
            </a:r>
            <a:r>
              <a:rPr lang="zh-CN" altLang="en-US" sz="2800" dirty="0"/>
              <a:t>年</a:t>
            </a:r>
            <a:r>
              <a:rPr lang="en-US" altLang="zh-CN" sz="2800" dirty="0"/>
              <a:t>5</a:t>
            </a:r>
            <a:r>
              <a:rPr lang="zh-CN" altLang="en-US" sz="28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MCNN </a:t>
            </a:r>
            <a:r>
              <a:rPr lang="zh-CN" altLang="en-US" dirty="0"/>
              <a:t>高密度人群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57B111-CECC-4D16-A2DF-67C78379A36A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50" dirty="0" err="1"/>
              <a:t>Github</a:t>
            </a:r>
            <a:r>
              <a:rPr lang="zh-CN" altLang="en-US" sz="1050" dirty="0"/>
              <a:t>代码来源：</a:t>
            </a:r>
            <a:r>
              <a:rPr lang="en-US" altLang="zh-CN" sz="1050" dirty="0">
                <a:hlinkClick r:id="rId4"/>
              </a:rPr>
              <a:t>https://github.com/svishwa/crowdcount-mcnn</a:t>
            </a:r>
            <a:endParaRPr lang="zh-CN" altLang="en-US" sz="1050" dirty="0"/>
          </a:p>
        </p:txBody>
      </p:sp>
      <p:pic>
        <p:nvPicPr>
          <p:cNvPr id="9" name="manypeople_mcnn3">
            <a:hlinkClick r:id="" action="ppaction://media"/>
            <a:extLst>
              <a:ext uri="{FF2B5EF4-FFF2-40B4-BE49-F238E27FC236}">
                <a16:creationId xmlns:a16="http://schemas.microsoft.com/office/drawing/2014/main" id="{AEF7AFE3-CCE5-4B00-B4A9-66DEBA96E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125" y="1696805"/>
            <a:ext cx="7767961" cy="43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7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LSC-CNN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6013C7-DB20-4789-BD47-7CE49DF88904}"/>
              </a:ext>
            </a:extLst>
          </p:cNvPr>
          <p:cNvSpPr txBox="1"/>
          <p:nvPr/>
        </p:nvSpPr>
        <p:spPr>
          <a:xfrm>
            <a:off x="494024" y="6213305"/>
            <a:ext cx="79663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Sam, Peri, et al.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Locate, Size and Count: Accurately Resolving People in Dense Crowds via Detection.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T-PAMI 2020.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4181A8-36AA-48B4-A765-1B670809C8C7}"/>
              </a:ext>
            </a:extLst>
          </p:cNvPr>
          <p:cNvSpPr/>
          <p:nvPr/>
        </p:nvSpPr>
        <p:spPr>
          <a:xfrm>
            <a:off x="494024" y="4534377"/>
            <a:ext cx="44242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Dense detection as an alternative to the prevalent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regression paradigm for crowd counting.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novel CNN framework provides fine-grained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of persons at very high resolution.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unique fusion configuration with top-down feature modulation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3A9A4A-9918-4B31-91AE-77080B05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24" y="1569382"/>
            <a:ext cx="7901126" cy="30010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8E44CA9-8582-4BED-8821-2D8D113BC2D6}"/>
              </a:ext>
            </a:extLst>
          </p:cNvPr>
          <p:cNvSpPr/>
          <p:nvPr/>
        </p:nvSpPr>
        <p:spPr>
          <a:xfrm>
            <a:off x="4838331" y="4510073"/>
            <a:ext cx="41547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training regime that only requires point annotations, but can estimate boxes for heads.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new winner-take-all based loss formulation for better training at higher resolutions.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benchmarked model that delivers impressive performance in localization, sizing and counting.</a:t>
            </a:r>
          </a:p>
        </p:txBody>
      </p:sp>
    </p:spTree>
    <p:extLst>
      <p:ext uri="{BB962C8B-B14F-4D97-AF65-F5344CB8AC3E}">
        <p14:creationId xmlns:p14="http://schemas.microsoft.com/office/powerpoint/2010/main" val="175366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LSC-CNN </a:t>
            </a:r>
            <a:r>
              <a:rPr lang="zh-CN" altLang="en-US" dirty="0"/>
              <a:t>低密度人群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DBC511-0FB9-4BFA-84F9-11D14F2AC2D6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50" dirty="0" err="1"/>
              <a:t>Github</a:t>
            </a:r>
            <a:r>
              <a:rPr lang="zh-CN" altLang="en-US" sz="1050" dirty="0"/>
              <a:t>代码来源：</a:t>
            </a:r>
            <a:r>
              <a:rPr lang="en-US" altLang="zh-CN" sz="1050" dirty="0">
                <a:hlinkClick r:id="rId4"/>
              </a:rPr>
              <a:t>https://github.com/val-iisc/lsc-cnn</a:t>
            </a:r>
            <a:endParaRPr lang="en-US" altLang="zh-CN" sz="1050" dirty="0"/>
          </a:p>
        </p:txBody>
      </p:sp>
      <p:pic>
        <p:nvPicPr>
          <p:cNvPr id="3" name="demo_lsc-cnn">
            <a:hlinkClick r:id="" action="ppaction://media"/>
            <a:extLst>
              <a:ext uri="{FF2B5EF4-FFF2-40B4-BE49-F238E27FC236}">
                <a16:creationId xmlns:a16="http://schemas.microsoft.com/office/drawing/2014/main" id="{2B44B483-54F0-487A-A2CA-FC69BD918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6906" y="1686825"/>
            <a:ext cx="5486400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9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LSC-CNN </a:t>
            </a:r>
            <a:r>
              <a:rPr lang="zh-CN" altLang="en-US" dirty="0"/>
              <a:t>高密度人群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8F9B1A-8300-4E49-BDA2-79786C9F7D5C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50" dirty="0" err="1"/>
              <a:t>Github</a:t>
            </a:r>
            <a:r>
              <a:rPr lang="zh-CN" altLang="en-US" sz="1050" dirty="0"/>
              <a:t>代码来源：</a:t>
            </a:r>
            <a:r>
              <a:rPr lang="en-US" altLang="zh-CN" sz="1050" dirty="0">
                <a:hlinkClick r:id="rId4"/>
              </a:rPr>
              <a:t>https://github.com/val-iisc/lsc-cnn</a:t>
            </a:r>
            <a:endParaRPr lang="en-US" altLang="zh-CN" sz="1050" dirty="0"/>
          </a:p>
        </p:txBody>
      </p:sp>
      <p:pic>
        <p:nvPicPr>
          <p:cNvPr id="12" name="manypeople_lsc-cnn2">
            <a:hlinkClick r:id="" action="ppaction://media"/>
            <a:extLst>
              <a:ext uri="{FF2B5EF4-FFF2-40B4-BE49-F238E27FC236}">
                <a16:creationId xmlns:a16="http://schemas.microsoft.com/office/drawing/2014/main" id="{AB8DC4F7-890E-44AB-84F5-D409845D1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348" y="1663421"/>
            <a:ext cx="7945515" cy="443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12-in-1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4B46C-C2C4-4453-A623-767D507CCFA6}"/>
              </a:ext>
            </a:extLst>
          </p:cNvPr>
          <p:cNvSpPr/>
          <p:nvPr/>
        </p:nvSpPr>
        <p:spPr>
          <a:xfrm>
            <a:off x="371608" y="5017614"/>
            <a:ext cx="55231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Vocab-based VQA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VQAv2, GQA , Visual Genome QA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 Retrieval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COCO, Flickr30K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Referring Expressions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RefCOCO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(+/g), Visual7W,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GuessWhat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Multi-modal Verification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SNLI-VE, NLVR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6013C7-DB20-4789-BD47-7CE49DF88904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Jiasen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Lu,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Vedanuj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Goswami1, et al.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12-in-1: Multi-Task Vision and Language Representation Learning.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CVPR 2020.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4181A8-36AA-48B4-A765-1B670809C8C7}"/>
              </a:ext>
            </a:extLst>
          </p:cNvPr>
          <p:cNvSpPr/>
          <p:nvPr/>
        </p:nvSpPr>
        <p:spPr>
          <a:xfrm>
            <a:off x="6115161" y="5268975"/>
            <a:ext cx="1747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VQA examples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900CC8-20A3-455B-9294-2AA3FA0C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8" y="1647412"/>
            <a:ext cx="4573254" cy="32666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54EBD3-29C7-487E-9718-A6FFEFE6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748" y="1666933"/>
            <a:ext cx="3176155" cy="36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27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12-in-1 </a:t>
            </a:r>
            <a:r>
              <a:rPr lang="zh-CN" altLang="en-US" dirty="0"/>
              <a:t>低密度人群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A87646-B926-4415-8352-5818384B06D9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Demo: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dirty="0">
                <a:hlinkClick r:id="rId2"/>
              </a:rPr>
              <a:t>https://vilbert.cloudcv.org/</a:t>
            </a:r>
            <a:endParaRPr lang="en-US" altLang="zh-CN" sz="105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1C4427-0EB9-481E-8C2F-56A3B59C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536"/>
            <a:ext cx="9144000" cy="25319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60C4CD-ED12-4CF7-B7ED-584B0B45E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5711"/>
            <a:ext cx="9144000" cy="24777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650C72-3204-4CC6-816F-1FC9C1BEE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0977"/>
            <a:ext cx="9144000" cy="24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12-in-1 </a:t>
            </a:r>
            <a:r>
              <a:rPr lang="zh-CN" altLang="en-US" dirty="0"/>
              <a:t>高密度人群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C80251-4938-4EDB-82A2-F9C4F5B1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783"/>
            <a:ext cx="9144000" cy="24908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16D6F3-72D7-44E7-B653-85E30CC8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87"/>
            <a:ext cx="9144000" cy="24968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FE89B2-7B28-4636-8E73-E44CBE78DE5F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Demo: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50" dirty="0">
                <a:hlinkClick r:id="rId4"/>
              </a:rPr>
              <a:t>https://vilbert.cloudcv.org/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136676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674877" cy="1114192"/>
          </a:xfrm>
        </p:spPr>
        <p:txBody>
          <a:bodyPr/>
          <a:lstStyle/>
          <a:p>
            <a:r>
              <a:rPr lang="zh-CN" altLang="en-US" dirty="0"/>
              <a:t>人群计数的多种实现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电子系  </a:t>
            </a:r>
            <a:r>
              <a:rPr lang="en-US" altLang="zh-CN" dirty="0"/>
              <a:t>xx</a:t>
            </a:r>
            <a:r>
              <a:rPr lang="zh-CN" altLang="en-US" dirty="0"/>
              <a:t>  </a:t>
            </a:r>
            <a:r>
              <a:rPr lang="en-US" altLang="zh-CN" dirty="0"/>
              <a:t>019xxxxxxxxxx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D9311C-A7B8-4068-B6BF-F58AFC065022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智能视频分析第七章课件</a:t>
            </a:r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B3D7B0C-7F57-4800-BF53-7D01C60ACDFE}"/>
              </a:ext>
            </a:extLst>
          </p:cNvPr>
          <p:cNvSpPr/>
          <p:nvPr/>
        </p:nvSpPr>
        <p:spPr>
          <a:xfrm>
            <a:off x="494024" y="1830687"/>
            <a:ext cx="7566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研究类，自己采集一个人群场景（广场、地铁站或商场），利用所介绍的方法，任选一项任务（密度估计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人数统计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异常事件检测），完成实验。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7F4909-244E-40E1-A30C-02EEFB347772}"/>
              </a:ext>
            </a:extLst>
          </p:cNvPr>
          <p:cNvSpPr/>
          <p:nvPr/>
        </p:nvSpPr>
        <p:spPr>
          <a:xfrm>
            <a:off x="494024" y="2846350"/>
            <a:ext cx="74071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基于模型的方法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整体检测：通过一组行人图像训练出一个行人检测器。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部件检测：通过检测人头或肩膀区域实现密集人群的人群计数。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基于轨迹聚类的方法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依赖于假定个体运动场或视觉特征相对一致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基于回归的方法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通过回归模型求出人群特征与人数之间的函数或利用分类器将人群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特征映 射到对应的 人群密度等级。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基于深度学习的方法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直接法：训练出行人检测器 ，检测出图像中的每一个个体。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间接法：通过深度网络直接回归出人数或给出一个密度等级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CNN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的人群计数、基于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cGAN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的人群计数</a:t>
            </a:r>
          </a:p>
        </p:txBody>
      </p:sp>
    </p:spTree>
    <p:extLst>
      <p:ext uri="{BB962C8B-B14F-4D97-AF65-F5344CB8AC3E}">
        <p14:creationId xmlns:p14="http://schemas.microsoft.com/office/powerpoint/2010/main" val="30803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所用模型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41EE47-B9E5-492E-A516-9C2CB4871C7F}"/>
              </a:ext>
            </a:extLst>
          </p:cNvPr>
          <p:cNvSpPr txBox="1"/>
          <p:nvPr/>
        </p:nvSpPr>
        <p:spPr>
          <a:xfrm>
            <a:off x="494023" y="5955534"/>
            <a:ext cx="7566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</a:rPr>
              <a:t>YOLOv3: https://arxiv.org/abs/1804.02767</a:t>
            </a:r>
          </a:p>
          <a:p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[2] MCNN: http://cinslab.com/wp-content/uploads/2019/03/2019_3_7_1.pdf</a:t>
            </a:r>
          </a:p>
          <a:p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[3] LSC-CNN: https://arxiv.org/abs/1906.07538</a:t>
            </a:r>
          </a:p>
          <a:p>
            <a:r>
              <a:rPr lang="en-US" altLang="zh-CN" sz="105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[4] 12-in-1: https://arxiv.org/abs/1912.02315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6E4158-9C1F-40FC-9948-E472948A40E9}"/>
              </a:ext>
            </a:extLst>
          </p:cNvPr>
          <p:cNvSpPr/>
          <p:nvPr/>
        </p:nvSpPr>
        <p:spPr>
          <a:xfrm>
            <a:off x="494023" y="1767499"/>
            <a:ext cx="80995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YOLOv3 (CVPR 2018)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YOLOv3: An Incremental Improvement   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One-Stage目标检测算法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MCNN (CVPR 2016)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Single-Image Crowd Counting via Multi-Column Convolutional Neural Network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基于多列卷积神经网络结构的人群统计算法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LSC-CNN (T-PAMI 2020)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Locate, Size and Count: Accurately Resolving People in Dense Crowds via Detection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基于检测的人群计数算法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12 in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1 (CVPR 2020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5"/>
              </a:rPr>
              <a:t>12-in-1: Multi-Task Vision and Language Representation Learning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多任务的视觉语言联合预训练</a:t>
            </a:r>
          </a:p>
        </p:txBody>
      </p:sp>
    </p:spTree>
    <p:extLst>
      <p:ext uri="{BB962C8B-B14F-4D97-AF65-F5344CB8AC3E}">
        <p14:creationId xmlns:p14="http://schemas.microsoft.com/office/powerpoint/2010/main" val="235565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YOLOv3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4B46C-C2C4-4453-A623-767D507CCFA6}"/>
              </a:ext>
            </a:extLst>
          </p:cNvPr>
          <p:cNvSpPr/>
          <p:nvPr/>
        </p:nvSpPr>
        <p:spPr>
          <a:xfrm>
            <a:off x="914400" y="5037211"/>
            <a:ext cx="731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 320 × 320 YOLOv3 runs in 22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at 28.2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as accurate as SSD but three times faster. When we look at the old .5 IOU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detection metric YOLOv3 is quite good. It achieves 57.9 AP50 in 51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a Titan X, compared to 57.5 AP50 in 198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ms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by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RetinaNet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similar performance but 3.8× faster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6013C7-DB20-4789-BD47-7CE49DF88904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Joseph Redmon Ali Farhadi.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YOLOv3: An Incremental Improvement.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CVPR, 2018.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AEA3D7-E67F-4186-B5CD-93E2E4BC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00" y="1616978"/>
            <a:ext cx="7389347" cy="332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40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MCNN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4B46C-C2C4-4453-A623-767D507CCFA6}"/>
              </a:ext>
            </a:extLst>
          </p:cNvPr>
          <p:cNvSpPr/>
          <p:nvPr/>
        </p:nvSpPr>
        <p:spPr>
          <a:xfrm>
            <a:off x="5053306" y="1895704"/>
            <a:ext cx="370511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MCNN is a novel framework based on convolutional neural network for crowd counting in an arbitrary still image.</a:t>
            </a: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Adopt a multi-column architecture so that the features learned by each column CNN is adaptive large variation in people/head size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Replace the fully connected layer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a convolution layer whose filter size is 1 × 1 so that the input image of model can be of arbitrary size to avoid distortion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Collect a new dataset for evaluation of crowd counting methods, which is named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Shanghaitech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nearly 1,200 images with around 330,000 accurately labeled heads.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6013C7-DB20-4789-BD47-7CE49DF88904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Yingying Zhang,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Desen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Zhou, et al.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Single-Image Crowd Counting via Multi-Column Convolutional Neural Network.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CVPR, 2016.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6BB236-16BB-48B6-9703-5D7394E5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0" y="1895704"/>
            <a:ext cx="4493039" cy="31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7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YOLOv3 </a:t>
            </a:r>
            <a:r>
              <a:rPr lang="zh-CN" altLang="en-US" dirty="0"/>
              <a:t>低密度人群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8E9E99-35CC-4AB5-ABF7-FC43AC1E4F64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50" dirty="0" err="1"/>
              <a:t>Github</a:t>
            </a:r>
            <a:r>
              <a:rPr lang="zh-CN" altLang="en-US" sz="1050" dirty="0"/>
              <a:t>代码来源：</a:t>
            </a:r>
            <a:r>
              <a:rPr lang="en-US" altLang="zh-CN" sz="1050" dirty="0">
                <a:hlinkClick r:id="rId4"/>
              </a:rPr>
              <a:t>https://github.com/leviome/human_counter</a:t>
            </a:r>
            <a:endParaRPr lang="zh-CN" altLang="en-US" sz="1050" dirty="0"/>
          </a:p>
        </p:txBody>
      </p:sp>
      <p:pic>
        <p:nvPicPr>
          <p:cNvPr id="9" name="demo_yolo">
            <a:hlinkClick r:id="" action="ppaction://media"/>
            <a:extLst>
              <a:ext uri="{FF2B5EF4-FFF2-40B4-BE49-F238E27FC236}">
                <a16:creationId xmlns:a16="http://schemas.microsoft.com/office/drawing/2014/main" id="{39A338AB-953B-46F7-AD75-79EF57DD8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6906" y="1686825"/>
            <a:ext cx="5486400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7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YOLOv3 </a:t>
            </a:r>
            <a:r>
              <a:rPr lang="zh-CN" altLang="en-US" dirty="0"/>
              <a:t>高密度人群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D55F47-EDCD-46DA-A8E5-8B11A853450F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50" dirty="0" err="1"/>
              <a:t>Github</a:t>
            </a:r>
            <a:r>
              <a:rPr lang="zh-CN" altLang="en-US" sz="1050" dirty="0"/>
              <a:t>代码来源：</a:t>
            </a:r>
            <a:r>
              <a:rPr lang="en-US" altLang="zh-CN" sz="1050" dirty="0">
                <a:hlinkClick r:id="rId4"/>
              </a:rPr>
              <a:t>https://github.com/leviome/human_counter</a:t>
            </a:r>
            <a:endParaRPr lang="zh-CN" altLang="en-US" sz="1050" dirty="0"/>
          </a:p>
        </p:txBody>
      </p:sp>
      <p:pic>
        <p:nvPicPr>
          <p:cNvPr id="3" name="manypeople_yolo">
            <a:hlinkClick r:id="" action="ppaction://media"/>
            <a:extLst>
              <a:ext uri="{FF2B5EF4-FFF2-40B4-BE49-F238E27FC236}">
                <a16:creationId xmlns:a16="http://schemas.microsoft.com/office/drawing/2014/main" id="{CB8233CA-100A-45A1-9410-D227A6C98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6655" y="1753353"/>
            <a:ext cx="7566902" cy="42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MCNN </a:t>
            </a:r>
            <a:r>
              <a:rPr lang="zh-CN" altLang="en-US" dirty="0"/>
              <a:t>低密度人群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AF14AA-6A95-445D-9A59-8769F234D0CE}"/>
              </a:ext>
            </a:extLst>
          </p:cNvPr>
          <p:cNvSpPr txBox="1"/>
          <p:nvPr/>
        </p:nvSpPr>
        <p:spPr>
          <a:xfrm>
            <a:off x="494024" y="6213305"/>
            <a:ext cx="756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50" dirty="0" err="1"/>
              <a:t>Github</a:t>
            </a:r>
            <a:r>
              <a:rPr lang="zh-CN" altLang="en-US" sz="1050" dirty="0"/>
              <a:t>代码来源：</a:t>
            </a:r>
            <a:r>
              <a:rPr lang="en-US" altLang="zh-CN" sz="1050" dirty="0">
                <a:hlinkClick r:id="rId4"/>
              </a:rPr>
              <a:t>https://github.com/svishwa/crowdcount-mcnn</a:t>
            </a:r>
            <a:endParaRPr lang="zh-CN" altLang="en-US" sz="1050" dirty="0"/>
          </a:p>
        </p:txBody>
      </p:sp>
      <p:pic>
        <p:nvPicPr>
          <p:cNvPr id="3" name="demo_mcnn">
            <a:hlinkClick r:id="" action="ppaction://media"/>
            <a:extLst>
              <a:ext uri="{FF2B5EF4-FFF2-40B4-BE49-F238E27FC236}">
                <a16:creationId xmlns:a16="http://schemas.microsoft.com/office/drawing/2014/main" id="{F33CD069-F495-48DD-9D44-FFA18B378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6906" y="1686825"/>
            <a:ext cx="5486400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自定义 1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0086D1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2620</TotalTime>
  <Words>909</Words>
  <Application>Microsoft Office PowerPoint</Application>
  <PresentationFormat>全屏显示(4:3)</PresentationFormat>
  <Paragraphs>82</Paragraphs>
  <Slides>17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宋体</vt:lpstr>
      <vt:lpstr>微软雅黑</vt:lpstr>
      <vt:lpstr>Arial</vt:lpstr>
      <vt:lpstr>Calibri</vt:lpstr>
      <vt:lpstr>Times New Roman</vt:lpstr>
      <vt:lpstr>Wingdings</vt:lpstr>
      <vt:lpstr>2016-VI主题-蓝</vt:lpstr>
      <vt:lpstr>智能视频分析</vt:lpstr>
      <vt:lpstr>人群计数的多种实现</vt:lpstr>
      <vt:lpstr>选题</vt:lpstr>
      <vt:lpstr>所用模型</vt:lpstr>
      <vt:lpstr>YOLOv3</vt:lpstr>
      <vt:lpstr>MCNN</vt:lpstr>
      <vt:lpstr>YOLOv3 低密度人群</vt:lpstr>
      <vt:lpstr>YOLOv3 高密度人群</vt:lpstr>
      <vt:lpstr>MCNN 低密度人群</vt:lpstr>
      <vt:lpstr>MCNN 高密度人群</vt:lpstr>
      <vt:lpstr>LSC-CNN</vt:lpstr>
      <vt:lpstr>LSC-CNN 低密度人群</vt:lpstr>
      <vt:lpstr>LSC-CNN 高密度人群</vt:lpstr>
      <vt:lpstr>12-in-1</vt:lpstr>
      <vt:lpstr>12-in-1 低密度人群</vt:lpstr>
      <vt:lpstr>12-in-1 高密度人群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 </cp:lastModifiedBy>
  <cp:revision>148</cp:revision>
  <dcterms:created xsi:type="dcterms:W3CDTF">2016-04-20T02:59:17Z</dcterms:created>
  <dcterms:modified xsi:type="dcterms:W3CDTF">2020-06-12T14:00:50Z</dcterms:modified>
</cp:coreProperties>
</file>